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02" r:id="rId5"/>
  </p:sldMasterIdLst>
  <p:notesMasterIdLst>
    <p:notesMasterId r:id="rId41"/>
  </p:notesMasterIdLst>
  <p:handoutMasterIdLst>
    <p:handoutMasterId r:id="rId42"/>
  </p:handoutMasterIdLst>
  <p:sldIdLst>
    <p:sldId id="436" r:id="rId6"/>
    <p:sldId id="256" r:id="rId7"/>
    <p:sldId id="267" r:id="rId8"/>
    <p:sldId id="268" r:id="rId9"/>
    <p:sldId id="269" r:id="rId10"/>
    <p:sldId id="277" r:id="rId11"/>
    <p:sldId id="271" r:id="rId12"/>
    <p:sldId id="275" r:id="rId13"/>
    <p:sldId id="412" r:id="rId14"/>
    <p:sldId id="442" r:id="rId15"/>
    <p:sldId id="443" r:id="rId16"/>
    <p:sldId id="444" r:id="rId17"/>
    <p:sldId id="428" r:id="rId18"/>
    <p:sldId id="441" r:id="rId19"/>
    <p:sldId id="429" r:id="rId20"/>
    <p:sldId id="432" r:id="rId21"/>
    <p:sldId id="409" r:id="rId22"/>
    <p:sldId id="438" r:id="rId23"/>
    <p:sldId id="415" r:id="rId24"/>
    <p:sldId id="439" r:id="rId25"/>
    <p:sldId id="440" r:id="rId26"/>
    <p:sldId id="434" r:id="rId27"/>
    <p:sldId id="423" r:id="rId28"/>
    <p:sldId id="424" r:id="rId29"/>
    <p:sldId id="425" r:id="rId30"/>
    <p:sldId id="407" r:id="rId31"/>
    <p:sldId id="418" r:id="rId32"/>
    <p:sldId id="410" r:id="rId33"/>
    <p:sldId id="417" r:id="rId34"/>
    <p:sldId id="413" r:id="rId35"/>
    <p:sldId id="416" r:id="rId36"/>
    <p:sldId id="435" r:id="rId37"/>
    <p:sldId id="408" r:id="rId38"/>
    <p:sldId id="411" r:id="rId39"/>
    <p:sldId id="420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291" autoAdjust="0"/>
  </p:normalViewPr>
  <p:slideViewPr>
    <p:cSldViewPr snapToGrid="0" showGuides="1">
      <p:cViewPr varScale="1">
        <p:scale>
          <a:sx n="69" d="100"/>
          <a:sy n="69" d="100"/>
        </p:scale>
        <p:origin x="852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01.08.2025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01.08.2025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6"/>
          <p:cNvGraphicFramePr>
            <a:graphicFrameLocks/>
          </p:cNvGraphicFramePr>
          <p:nvPr/>
        </p:nvGraphicFramePr>
        <p:xfrm>
          <a:off x="2032000" y="1397000"/>
          <a:ext cx="8128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">
                  <p:embed/>
                </p:oleObj>
              </mc:Choice>
              <mc:Fallback>
                <p:oleObj name="Clip" r:id="rId2" imgW="0" imgH="0" progId="">
                  <p:embed/>
                  <p:pic>
                    <p:nvPicPr>
                      <p:cNvPr id="4" name="Rectangle 6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397000"/>
                        <a:ext cx="8128000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168014" y="5726113"/>
            <a:ext cx="371839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b="1">
                <a:solidFill>
                  <a:srgbClr val="CC3300"/>
                </a:solidFill>
              </a:rPr>
              <a:t>Database System Concepts, 5</a:t>
            </a:r>
            <a:r>
              <a:rPr lang="en-US" sz="1600" b="1" baseline="30000">
                <a:solidFill>
                  <a:srgbClr val="CC3300"/>
                </a:solidFill>
              </a:rPr>
              <a:t>th</a:t>
            </a:r>
            <a:r>
              <a:rPr lang="en-US" sz="1600" b="1">
                <a:solidFill>
                  <a:srgbClr val="CC3300"/>
                </a:solidFill>
              </a:rPr>
              <a:t> Ed.</a:t>
            </a:r>
            <a:endParaRPr lang="en-US" sz="1600">
              <a:solidFill>
                <a:srgbClr val="000000"/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Icon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745067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PH01266J"/>
          <p:cNvPicPr>
            <a:picLocks noChangeAspect="1" noChangeArrowheads="1"/>
          </p:cNvPicPr>
          <p:nvPr/>
        </p:nvPicPr>
        <p:blipFill>
          <a:blip r:embed="rId5"/>
          <a:srcRect b="26144"/>
          <a:stretch>
            <a:fillRect/>
          </a:stretch>
        </p:blipFill>
        <p:spPr bwMode="auto">
          <a:xfrm>
            <a:off x="11370733" y="6053138"/>
            <a:ext cx="821267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6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816351" y="5780088"/>
            <a:ext cx="4597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94751" y="6218238"/>
            <a:ext cx="2540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F57891A-E3B1-46B3-9AB4-F9E8EBB521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46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DB036-34B9-46CA-9D0F-8E97C42EE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66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34DA2-59C5-4C12-A021-4DE2FBC89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36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851" y="1093789"/>
            <a:ext cx="5005916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967" y="1093789"/>
            <a:ext cx="500591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5743B6-286A-425E-8AAA-DD262FB133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63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9FE6E-C0F8-45CF-85CC-F8D0E67F67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74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9A8F4-E058-43B9-B4C7-20D6276DD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992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5F138-2B57-4C52-928C-A0DC96D8B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94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8DB7F9-ED7A-4418-9317-E9EAC6471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49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A374C-E717-41B0-BC52-B5DBCC2ADB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58A91-AE90-46B9-BFDE-4F82854CE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34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1667" y="117475"/>
            <a:ext cx="26924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7" y="117475"/>
            <a:ext cx="78740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9FDBC-8F52-47BC-8294-C5A9A7BC9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5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DDDD"/>
            </a:gs>
            <a:gs pos="100000">
              <a:srgbClr val="F8F8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85852" y="1093789"/>
            <a:ext cx="10215033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748FC30-8BCD-48FC-B366-768499D0C9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9402889" y="6613526"/>
            <a:ext cx="24032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6048963" y="6613526"/>
            <a:ext cx="4475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2.</a:t>
            </a:r>
            <a:fld id="{D0BF6C1A-F209-455E-8191-0B05B011B8EB}" type="slidenum">
              <a:rPr 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000" b="1">
              <a:solidFill>
                <a:srgbClr val="CC3300"/>
              </a:solidFill>
            </a:endParaRPr>
          </a:p>
        </p:txBody>
      </p:sp>
      <p:sp>
        <p:nvSpPr>
          <p:cNvPr id="2355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24467" y="117475"/>
            <a:ext cx="1076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" y="6613526"/>
            <a:ext cx="333777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- 5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Edition, Oct 5, 2006</a:t>
            </a:r>
          </a:p>
        </p:txBody>
      </p:sp>
      <p:sp>
        <p:nvSpPr>
          <p:cNvPr id="6152" name="Freeform 8"/>
          <p:cNvSpPr>
            <a:spLocks/>
          </p:cNvSpPr>
          <p:nvPr/>
        </p:nvSpPr>
        <p:spPr bwMode="auto">
          <a:xfrm>
            <a:off x="11889317" y="5445126"/>
            <a:ext cx="302683" cy="47625"/>
          </a:xfrm>
          <a:custGeom>
            <a:avLst/>
            <a:gdLst>
              <a:gd name="T0" fmla="*/ 0 w 285"/>
              <a:gd name="T1" fmla="*/ 2147483647 h 61"/>
              <a:gd name="T2" fmla="*/ 2147483647 w 285"/>
              <a:gd name="T3" fmla="*/ 2147483647 h 61"/>
              <a:gd name="T4" fmla="*/ 2147483647 w 285"/>
              <a:gd name="T5" fmla="*/ 2147483647 h 61"/>
              <a:gd name="T6" fmla="*/ 2147483647 w 285"/>
              <a:gd name="T7" fmla="*/ 2147483647 h 61"/>
              <a:gd name="T8" fmla="*/ 2147483647 w 285"/>
              <a:gd name="T9" fmla="*/ 2147483647 h 61"/>
              <a:gd name="T10" fmla="*/ 2147483647 w 285"/>
              <a:gd name="T11" fmla="*/ 2147483647 h 61"/>
              <a:gd name="T12" fmla="*/ 2147483647 w 285"/>
              <a:gd name="T13" fmla="*/ 2147483647 h 61"/>
              <a:gd name="T14" fmla="*/ 2147483647 w 285"/>
              <a:gd name="T15" fmla="*/ 2147483647 h 61"/>
              <a:gd name="T16" fmla="*/ 2147483647 w 285"/>
              <a:gd name="T17" fmla="*/ 0 h 61"/>
              <a:gd name="T18" fmla="*/ 2147483647 w 285"/>
              <a:gd name="T19" fmla="*/ 0 h 61"/>
              <a:gd name="T20" fmla="*/ 2147483647 w 285"/>
              <a:gd name="T21" fmla="*/ 0 h 61"/>
              <a:gd name="T22" fmla="*/ 2147483647 w 285"/>
              <a:gd name="T23" fmla="*/ 0 h 61"/>
              <a:gd name="T24" fmla="*/ 2147483647 w 285"/>
              <a:gd name="T25" fmla="*/ 2147483647 h 61"/>
              <a:gd name="T26" fmla="*/ 2147483647 w 285"/>
              <a:gd name="T27" fmla="*/ 2147483647 h 61"/>
              <a:gd name="T28" fmla="*/ 2147483647 w 285"/>
              <a:gd name="T29" fmla="*/ 2147483647 h 61"/>
              <a:gd name="T30" fmla="*/ 2147483647 w 285"/>
              <a:gd name="T31" fmla="*/ 2147483647 h 61"/>
              <a:gd name="T32" fmla="*/ 2147483647 w 285"/>
              <a:gd name="T33" fmla="*/ 2147483647 h 61"/>
              <a:gd name="T34" fmla="*/ 2147483647 w 285"/>
              <a:gd name="T35" fmla="*/ 2147483647 h 61"/>
              <a:gd name="T36" fmla="*/ 2147483647 w 285"/>
              <a:gd name="T37" fmla="*/ 2147483647 h 61"/>
              <a:gd name="T38" fmla="*/ 2147483647 w 285"/>
              <a:gd name="T39" fmla="*/ 2147483647 h 61"/>
              <a:gd name="T40" fmla="*/ 2147483647 w 285"/>
              <a:gd name="T41" fmla="*/ 2147483647 h 61"/>
              <a:gd name="T42" fmla="*/ 2147483647 w 285"/>
              <a:gd name="T43" fmla="*/ 2147483647 h 61"/>
              <a:gd name="T44" fmla="*/ 2147483647 w 285"/>
              <a:gd name="T45" fmla="*/ 2147483647 h 61"/>
              <a:gd name="T46" fmla="*/ 2147483647 w 285"/>
              <a:gd name="T47" fmla="*/ 2147483647 h 61"/>
              <a:gd name="T48" fmla="*/ 2147483647 w 285"/>
              <a:gd name="T49" fmla="*/ 2147483647 h 61"/>
              <a:gd name="T50" fmla="*/ 2147483647 w 285"/>
              <a:gd name="T51" fmla="*/ 2147483647 h 61"/>
              <a:gd name="T52" fmla="*/ 2147483647 w 285"/>
              <a:gd name="T53" fmla="*/ 2147483647 h 61"/>
              <a:gd name="T54" fmla="*/ 2147483647 w 285"/>
              <a:gd name="T55" fmla="*/ 2147483647 h 61"/>
              <a:gd name="T56" fmla="*/ 2147483647 w 285"/>
              <a:gd name="T57" fmla="*/ 2147483647 h 61"/>
              <a:gd name="T58" fmla="*/ 2147483647 w 285"/>
              <a:gd name="T59" fmla="*/ 2147483647 h 61"/>
              <a:gd name="T60" fmla="*/ 2147483647 w 285"/>
              <a:gd name="T61" fmla="*/ 2147483647 h 61"/>
              <a:gd name="T62" fmla="*/ 2147483647 w 285"/>
              <a:gd name="T63" fmla="*/ 2147483647 h 61"/>
              <a:gd name="T64" fmla="*/ 2147483647 w 285"/>
              <a:gd name="T65" fmla="*/ 2147483647 h 61"/>
              <a:gd name="T66" fmla="*/ 2147483647 w 285"/>
              <a:gd name="T67" fmla="*/ 2147483647 h 61"/>
              <a:gd name="T68" fmla="*/ 2147483647 w 285"/>
              <a:gd name="T69" fmla="*/ 2147483647 h 61"/>
              <a:gd name="T70" fmla="*/ 2147483647 w 285"/>
              <a:gd name="T71" fmla="*/ 2147483647 h 61"/>
              <a:gd name="T72" fmla="*/ 2147483647 w 285"/>
              <a:gd name="T73" fmla="*/ 2147483647 h 61"/>
              <a:gd name="T74" fmla="*/ 2147483647 w 285"/>
              <a:gd name="T75" fmla="*/ 2147483647 h 61"/>
              <a:gd name="T76" fmla="*/ 2147483647 w 285"/>
              <a:gd name="T77" fmla="*/ 2147483647 h 61"/>
              <a:gd name="T78" fmla="*/ 2147483647 w 285"/>
              <a:gd name="T79" fmla="*/ 2147483647 h 61"/>
              <a:gd name="T80" fmla="*/ 2147483647 w 285"/>
              <a:gd name="T81" fmla="*/ 2147483647 h 61"/>
              <a:gd name="T82" fmla="*/ 2147483647 w 285"/>
              <a:gd name="T83" fmla="*/ 2147483647 h 61"/>
              <a:gd name="T84" fmla="*/ 2147483647 w 285"/>
              <a:gd name="T85" fmla="*/ 2147483647 h 61"/>
              <a:gd name="T86" fmla="*/ 2147483647 w 285"/>
              <a:gd name="T87" fmla="*/ 2147483647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1800"/>
          </a:p>
        </p:txBody>
      </p:sp>
      <p:pic>
        <p:nvPicPr>
          <p:cNvPr id="6153" name="Picture 9" descr="Icon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880533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 descr="PH01266J"/>
          <p:cNvPicPr>
            <a:picLocks noChangeAspect="1" noChangeArrowheads="1"/>
          </p:cNvPicPr>
          <p:nvPr/>
        </p:nvPicPr>
        <p:blipFill>
          <a:blip r:embed="rId14"/>
          <a:srcRect b="26144"/>
          <a:stretch>
            <a:fillRect/>
          </a:stretch>
        </p:blipFill>
        <p:spPr bwMode="auto">
          <a:xfrm>
            <a:off x="11370733" y="6053138"/>
            <a:ext cx="821267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09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80000"/>
        <a:buFont typeface="Monotype Sorts" pitchFamily="2" charset="2"/>
        <a:buChar char="l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itchFamily="18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hamim_cst@yahoo.com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EE40B2-A81E-4AE2-B3E0-6316B20799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809EF-6CDC-411D-9CBA-43B16EE3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7" y="2096908"/>
            <a:ext cx="11790686" cy="26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5AF75-BD66-40A6-9730-C5CE11A896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FADA2-85CF-4426-BAFB-25742691F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459990"/>
            <a:ext cx="11522439" cy="5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5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1709-737F-4C04-A163-3115F5B03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664E7-8D19-4256-926E-AD862CB9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481328"/>
            <a:ext cx="11522439" cy="5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9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05E03-7745-4103-B2B1-6BE9E47A00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24985-AF86-43F8-922B-0100A5CD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1" y="1148898"/>
            <a:ext cx="11559018" cy="45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9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30341-A5F0-4188-8628-D4292F340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E33C7-E281-483C-A378-8FFD9DE82CF2}"/>
              </a:ext>
            </a:extLst>
          </p:cNvPr>
          <p:cNvSpPr/>
          <p:nvPr/>
        </p:nvSpPr>
        <p:spPr>
          <a:xfrm>
            <a:off x="2358673" y="142487"/>
            <a:ext cx="6881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Profile (K1–K9)</a:t>
            </a:r>
            <a:endParaRPr lang="en-US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9446A-86BC-4A07-8512-DA08A3B0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18" y="1067293"/>
            <a:ext cx="11311164" cy="54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0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30341-A5F0-4188-8628-D4292F340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E33C7-E281-483C-A378-8FFD9DE82CF2}"/>
              </a:ext>
            </a:extLst>
          </p:cNvPr>
          <p:cNvSpPr/>
          <p:nvPr/>
        </p:nvSpPr>
        <p:spPr>
          <a:xfrm>
            <a:off x="2358673" y="142487"/>
            <a:ext cx="68814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Profile (K1–K9)</a:t>
            </a:r>
            <a:endParaRPr lang="en-US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14568-4895-4860-A911-36AD7B6F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1356180"/>
            <a:ext cx="1113226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7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30341-A5F0-4188-8628-D4292F340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479A3-BFA7-457F-97FF-ED82D495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48" y="97247"/>
            <a:ext cx="11388315" cy="66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630341-A5F0-4188-8628-D4292F340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B330B-8006-426C-A5A4-6F73DA0B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792251"/>
            <a:ext cx="10729890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1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C994DB-C62E-4343-91EB-FEFBC38722A4}"/>
              </a:ext>
            </a:extLst>
          </p:cNvPr>
          <p:cNvSpPr/>
          <p:nvPr/>
        </p:nvSpPr>
        <p:spPr>
          <a:xfrm>
            <a:off x="1624325" y="819221"/>
            <a:ext cx="8943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Teaching Learning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D1C1D-2521-4850-8CDD-9E3ABFF7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32" y="2327633"/>
            <a:ext cx="10251318" cy="25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1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0A8CF-EA32-474A-A207-A2E6C1CBB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04B9B6-65E6-49F2-B64C-2AEE2649D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189017"/>
              </p:ext>
            </p:extLst>
          </p:nvPr>
        </p:nvGraphicFramePr>
        <p:xfrm>
          <a:off x="3824781" y="268217"/>
          <a:ext cx="5942672" cy="6321566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723432">
                  <a:extLst>
                    <a:ext uri="{9D8B030D-6E8A-4147-A177-3AD203B41FA5}">
                      <a16:colId xmlns:a16="http://schemas.microsoft.com/office/drawing/2014/main" val="1830513591"/>
                    </a:ext>
                  </a:extLst>
                </a:gridCol>
                <a:gridCol w="1739030">
                  <a:extLst>
                    <a:ext uri="{9D8B030D-6E8A-4147-A177-3AD203B41FA5}">
                      <a16:colId xmlns:a16="http://schemas.microsoft.com/office/drawing/2014/main" val="2219494416"/>
                    </a:ext>
                  </a:extLst>
                </a:gridCol>
                <a:gridCol w="2561821">
                  <a:extLst>
                    <a:ext uri="{9D8B030D-6E8A-4147-A177-3AD203B41FA5}">
                      <a16:colId xmlns:a16="http://schemas.microsoft.com/office/drawing/2014/main" val="1965351433"/>
                    </a:ext>
                  </a:extLst>
                </a:gridCol>
                <a:gridCol w="918389">
                  <a:extLst>
                    <a:ext uri="{9D8B030D-6E8A-4147-A177-3AD203B41FA5}">
                      <a16:colId xmlns:a16="http://schemas.microsoft.com/office/drawing/2014/main" val="3277804229"/>
                    </a:ext>
                  </a:extLst>
                </a:gridCol>
              </a:tblGrid>
              <a:tr h="188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Sessions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Topics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Readings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3151800720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Week-1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Introduction and </a:t>
                      </a:r>
                      <a:endParaRPr lang="en-US" sz="700" u="sng" kern="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Database system concept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1-23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CO!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994600576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Entity-Relationship Model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27-68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CO2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379956800"/>
                  </a:ext>
                </a:extLst>
              </a:tr>
              <a:tr h="565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Entity-Relationship Model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27-68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100376779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Relational Model, Relational algebra, structure of MySQL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80-118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578930991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Relational Model, Relational algebra,</a:t>
                      </a:r>
                      <a:endParaRPr lang="en-US" sz="7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structure of MySQL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80-118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955505455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Relational Model, Relational algebra,</a:t>
                      </a:r>
                      <a:endParaRPr lang="en-US" sz="7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structure of MySQL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80-118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041880029"/>
                  </a:ext>
                </a:extLst>
              </a:tr>
              <a:tr h="120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 gridSpan="2">
                  <a:txBody>
                    <a:bodyPr/>
                    <a:lstStyle/>
                    <a:p>
                      <a:pPr marL="21717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Mid Term Examination and Class Test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810101766"/>
                  </a:ext>
                </a:extLst>
              </a:tr>
              <a:tr h="36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Integrity and Security,</a:t>
                      </a:r>
                      <a:endParaRPr lang="en-US" sz="700" u="sng" kern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Reverent MySQL Structure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	pp 226-246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C)2,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630584626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Relational-Database Design, Functional dependencies and normal forms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256*-293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802241320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Week-10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Relational-Database Design, Functional dependencies and normal forms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256*-293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3329801845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Storage and File Structure, RAID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394-410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3352349463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Week-12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u="none" strike="noStrike" kern="0">
                          <a:effectLst/>
                        </a:rPr>
                        <a:t>Transactions, ACID Properties, Schedule</a:t>
                      </a:r>
                      <a:endParaRPr lang="en-US" sz="700" b="1" u="sng" kern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566-583</a:t>
                      </a:r>
                      <a:endParaRPr lang="en-US" sz="7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980426438"/>
                  </a:ext>
                </a:extLst>
              </a:tr>
              <a:tr h="4955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Week-13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Concurrency Control, Recovery System</a:t>
                      </a:r>
                      <a:endParaRPr lang="en-US" sz="7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Relevant MySQL Structure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600">
                          <a:effectLst/>
                        </a:rPr>
                        <a:t>A.  Silberschatz, Database System Concepts</a:t>
                      </a:r>
                      <a:endParaRPr lang="en-US" sz="700">
                        <a:effectLst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	pp 591-598, 640-651</a:t>
                      </a:r>
                      <a:endParaRPr lang="en-US" sz="700">
                        <a:effectLst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PowerPoint slides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CO1, CO2, CO3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2483484631"/>
                  </a:ext>
                </a:extLst>
              </a:tr>
              <a:tr h="1207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600">
                          <a:effectLst/>
                        </a:rPr>
                        <a:t>Week-14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 gridSpan="2">
                  <a:txBody>
                    <a:bodyPr/>
                    <a:lstStyle/>
                    <a:p>
                      <a:pPr marL="10287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Reviews, Class Test and Final Exam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287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CO3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173" marR="42173" marT="0" marB="0"/>
                </a:tc>
                <a:extLst>
                  <a:ext uri="{0D108BD9-81ED-4DB2-BD59-A6C34878D82A}">
                    <a16:rowId xmlns:a16="http://schemas.microsoft.com/office/drawing/2014/main" val="3963362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062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30B0540-30D7-490A-8967-7A7846DB9A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786733"/>
              </p:ext>
            </p:extLst>
          </p:nvPr>
        </p:nvGraphicFramePr>
        <p:xfrm>
          <a:off x="188913" y="2641600"/>
          <a:ext cx="11799887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10806" imgH="1397176" progId="Word.Document.12">
                  <p:embed/>
                </p:oleObj>
              </mc:Choice>
              <mc:Fallback>
                <p:oleObj name="Document" r:id="rId2" imgW="6110806" imgH="13971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8913" y="2641600"/>
                        <a:ext cx="11799887" cy="2700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2E7B1D5-C761-4F1C-A04F-765CAC8B1A8C}"/>
              </a:ext>
            </a:extLst>
          </p:cNvPr>
          <p:cNvSpPr/>
          <p:nvPr/>
        </p:nvSpPr>
        <p:spPr>
          <a:xfrm>
            <a:off x="3213453" y="1054397"/>
            <a:ext cx="5750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Assessment Tools</a:t>
            </a:r>
          </a:p>
        </p:txBody>
      </p:sp>
    </p:spTree>
    <p:extLst>
      <p:ext uri="{BB962C8B-B14F-4D97-AF65-F5344CB8AC3E}">
        <p14:creationId xmlns:p14="http://schemas.microsoft.com/office/powerpoint/2010/main" val="7469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6366" y="-51301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Database Management Systems</a:t>
            </a:r>
            <a:endParaRPr lang="ru-RU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Shamim Ahmad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6DB3E-D673-4713-8421-453D10DEF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2A611-B694-431C-9EC9-1F19E8FCE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71" y="245291"/>
            <a:ext cx="9393691" cy="63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80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4FE9A-8F4D-4B88-8B3F-8BAABF7B9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A669-EB83-4C0E-80BC-D22D9D89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3" y="185897"/>
            <a:ext cx="9553575" cy="64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0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3A8103-C471-413D-A8D0-53772D941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73F1A-6B00-4F12-B9BE-E401C870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30"/>
            <a:ext cx="12344400" cy="67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48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C21B3-A371-4EC0-95D5-918741ABA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23</a:t>
            </a:fld>
            <a:endParaRPr lang="ru-RU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9BFE09-F995-4469-BC95-7AEA6F6C7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90786"/>
              </p:ext>
            </p:extLst>
          </p:nvPr>
        </p:nvGraphicFramePr>
        <p:xfrm>
          <a:off x="321354" y="916667"/>
          <a:ext cx="11549291" cy="4116072"/>
        </p:xfrm>
        <a:graphic>
          <a:graphicData uri="http://schemas.openxmlformats.org/drawingml/2006/table">
            <a:tbl>
              <a:tblPr firstRow="1" firstCol="1" bandRow="1"/>
              <a:tblGrid>
                <a:gridCol w="1585820">
                  <a:extLst>
                    <a:ext uri="{9D8B030D-6E8A-4147-A177-3AD203B41FA5}">
                      <a16:colId xmlns:a16="http://schemas.microsoft.com/office/drawing/2014/main" val="3955802687"/>
                    </a:ext>
                  </a:extLst>
                </a:gridCol>
                <a:gridCol w="4230327">
                  <a:extLst>
                    <a:ext uri="{9D8B030D-6E8A-4147-A177-3AD203B41FA5}">
                      <a16:colId xmlns:a16="http://schemas.microsoft.com/office/drawing/2014/main" val="3362585782"/>
                    </a:ext>
                  </a:extLst>
                </a:gridCol>
                <a:gridCol w="5733144">
                  <a:extLst>
                    <a:ext uri="{9D8B030D-6E8A-4147-A177-3AD203B41FA5}">
                      <a16:colId xmlns:a16="http://schemas.microsoft.com/office/drawing/2014/main" val="3243915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Introduction and </a:t>
                      </a:r>
                      <a:endParaRPr lang="en-US" sz="2000" b="1" u="sng" kern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Database system concept</a:t>
                      </a:r>
                      <a:endParaRPr lang="en-US" sz="2000" b="1" u="sng" kern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1-23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421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Week-2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Entity-Relationship Model</a:t>
                      </a:r>
                      <a:endParaRPr lang="en-US" sz="2000" b="1" u="sng" kern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27-68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275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Week-3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Entity-Relationship Model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27-68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03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Week-4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Relational Model, Relational algebra, structure of MySQL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80-118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51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71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C21B3-A371-4EC0-95D5-918741ABA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52E57C-5236-4C41-961B-EB9516591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93315"/>
              </p:ext>
            </p:extLst>
          </p:nvPr>
        </p:nvGraphicFramePr>
        <p:xfrm>
          <a:off x="123372" y="1106463"/>
          <a:ext cx="11945256" cy="4093530"/>
        </p:xfrm>
        <a:graphic>
          <a:graphicData uri="http://schemas.openxmlformats.org/drawingml/2006/table">
            <a:tbl>
              <a:tblPr firstRow="1" firstCol="1" bandRow="1"/>
              <a:tblGrid>
                <a:gridCol w="1640190">
                  <a:extLst>
                    <a:ext uri="{9D8B030D-6E8A-4147-A177-3AD203B41FA5}">
                      <a16:colId xmlns:a16="http://schemas.microsoft.com/office/drawing/2014/main" val="2535089499"/>
                    </a:ext>
                  </a:extLst>
                </a:gridCol>
                <a:gridCol w="4623459">
                  <a:extLst>
                    <a:ext uri="{9D8B030D-6E8A-4147-A177-3AD203B41FA5}">
                      <a16:colId xmlns:a16="http://schemas.microsoft.com/office/drawing/2014/main" val="1063471640"/>
                    </a:ext>
                  </a:extLst>
                </a:gridCol>
                <a:gridCol w="5681607">
                  <a:extLst>
                    <a:ext uri="{9D8B030D-6E8A-4147-A177-3AD203B41FA5}">
                      <a16:colId xmlns:a16="http://schemas.microsoft.com/office/drawing/2014/main" val="1505755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Week-5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Relational Model, Relational algebra,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 of MySQL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Silberschatz, Database System Concepts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80-118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870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Week-6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Relational Model, Relational algebra,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 of MySQL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Silberschatz, Database System Concepts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80-118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92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Week-7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21717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 Term Examination and Class Test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52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Week-8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MS Mincho" panose="02020609040205080304" pitchFamily="49" charset="-128"/>
                          <a:cs typeface="Vrinda" panose="01010600010101010101" pitchFamily="2" charset="0"/>
                        </a:rPr>
                        <a:t>Integrity and Security,</a:t>
                      </a:r>
                      <a:endParaRPr lang="en-US" sz="2000" b="1" u="sng" ker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Reverent MySQL Structure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Silberschatz, Database System Concepts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226-246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999250"/>
                  </a:ext>
                </a:extLst>
              </a:tr>
              <a:tr h="273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Week-9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Relational-Database Design, Functional dependencies and normal forms</a:t>
                      </a:r>
                      <a:endParaRPr lang="en-US" sz="2000" b="1" u="sng" ker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256*-293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836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61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AC21B3-A371-4EC0-95D5-918741ABA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25</a:t>
            </a:fld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BD83CD-2FF6-4972-A9E1-129DA44E3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52874"/>
              </p:ext>
            </p:extLst>
          </p:nvPr>
        </p:nvGraphicFramePr>
        <p:xfrm>
          <a:off x="239485" y="737245"/>
          <a:ext cx="11713029" cy="4444050"/>
        </p:xfrm>
        <a:graphic>
          <a:graphicData uri="http://schemas.openxmlformats.org/drawingml/2006/table">
            <a:tbl>
              <a:tblPr firstRow="1" firstCol="1" bandRow="1"/>
              <a:tblGrid>
                <a:gridCol w="1808400">
                  <a:extLst>
                    <a:ext uri="{9D8B030D-6E8A-4147-A177-3AD203B41FA5}">
                      <a16:colId xmlns:a16="http://schemas.microsoft.com/office/drawing/2014/main" val="3468881614"/>
                    </a:ext>
                  </a:extLst>
                </a:gridCol>
                <a:gridCol w="4055373">
                  <a:extLst>
                    <a:ext uri="{9D8B030D-6E8A-4147-A177-3AD203B41FA5}">
                      <a16:colId xmlns:a16="http://schemas.microsoft.com/office/drawing/2014/main" val="930922473"/>
                    </a:ext>
                  </a:extLst>
                </a:gridCol>
                <a:gridCol w="5849256">
                  <a:extLst>
                    <a:ext uri="{9D8B030D-6E8A-4147-A177-3AD203B41FA5}">
                      <a16:colId xmlns:a16="http://schemas.microsoft.com/office/drawing/2014/main" val="2666196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Relational-Database Design, Functional dependencies and normal forms</a:t>
                      </a:r>
                      <a:endParaRPr lang="en-US" sz="2000" b="1" u="sng" kern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256*-293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794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Week-11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Storage and File Structure, RAID</a:t>
                      </a:r>
                      <a:endParaRPr lang="en-US" sz="2000" b="1" u="sng" kern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394-410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747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Week-12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Vrinda" panose="01010600010101010101" pitchFamily="2" charset="0"/>
                        </a:rPr>
                        <a:t>Transactions, ACID Properties, Schedule</a:t>
                      </a:r>
                      <a:endParaRPr lang="en-US" sz="2000" b="1" u="sng" kern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Vrinda" panose="01010600010101010101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566-583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836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Week-13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Concurrency Control, Recovery System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Relevant MySQL Structure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A. 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Silberschatz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Database System Concepts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	pp 591-598, 640-651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1717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PowerPoint slides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07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Week-14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287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Reviews, Class Test and Final Exam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715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59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209550" y="162967"/>
            <a:ext cx="11430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Course Conducting/Course Policies:</a:t>
            </a:r>
          </a:p>
          <a:p>
            <a:pPr algn="just"/>
            <a:r>
              <a:rPr lang="en-US" sz="2800" dirty="0"/>
              <a:t>4.The students must enter the </a:t>
            </a:r>
            <a:r>
              <a:rPr lang="en-US" sz="2800" b="1" dirty="0"/>
              <a:t>classroom in time to get </a:t>
            </a:r>
            <a:r>
              <a:rPr lang="en-US" sz="2800" dirty="0"/>
              <a:t>the attendance. No student will be allowed to enter the classroom after the attendance has been done.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6699-E58C-4749-8C7C-C412B7F4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683"/>
            <a:ext cx="11872686" cy="44012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-1" y="540794"/>
            <a:ext cx="535577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Conducting/Course Policies: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5.Once the attendance is done, a student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can leave the class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if he or she thinks that he or she is not getting benefits from the class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6.The date and syllabus of quiz/class test will be announced in time in google classroom.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AA769-5FB1-405D-A4FD-6EDBBF29C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3" y="0"/>
            <a:ext cx="5950857" cy="69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8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152400" y="793307"/>
            <a:ext cx="1188720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Conducting/Course Policies: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6. The date and syllabus of quiz/class test will be announced in time in google </a:t>
            </a:r>
            <a:endParaRPr lang="en-US" sz="2400" dirty="0">
              <a:solidFill>
                <a:srgbClr val="000000"/>
              </a:solidFill>
              <a:latin typeface="Helvetic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classroom.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7. The reading materials for each class will be available at the above given link prior to that class so that student may have a cursory look into the materials.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8. Students will be 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otified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in due time for class cancelation, extra class, make-up class and tutorial class.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895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152400" y="212735"/>
            <a:ext cx="11887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Conducting/Course Policies: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9. Students are encouraged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to participate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in the class discussion and to ask questions. The student can ask any question without any hesitation as long as he or she can’t understand the topics being discussed; please keep in mind that if you don’t understand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, it’s not your fault, it’s my limitatio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n that I could not make you understand. The class is expected to be interactive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10.Each student will have to present an oral presentation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D87C38-0CC5-4F98-A4E0-A7D0534A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0610"/>
            <a:ext cx="12192000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BFF0-7F38-496E-BC2A-7B27F12B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C530E-6B86-4B45-BC83-69BB84325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A1DC7-3641-41C0-8E56-927C3351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8588433" cy="3953734"/>
          </a:xfrm>
        </p:spPr>
        <p:txBody>
          <a:bodyPr>
            <a:normAutofit/>
          </a:bodyPr>
          <a:lstStyle/>
          <a:p>
            <a:r>
              <a:rPr lang="en-US" sz="2800" dirty="0"/>
              <a:t>Course Title: Database Management Systems</a:t>
            </a:r>
          </a:p>
          <a:p>
            <a:r>
              <a:rPr lang="en-US" sz="2800" dirty="0"/>
              <a:t>Course Code: CSE 3103</a:t>
            </a:r>
          </a:p>
          <a:p>
            <a:r>
              <a:rPr lang="en-US" sz="2800" dirty="0"/>
              <a:t>Course Type: Theory</a:t>
            </a:r>
          </a:p>
          <a:p>
            <a:r>
              <a:rPr lang="en-US" sz="2800" dirty="0"/>
              <a:t>Credits: 3</a:t>
            </a:r>
          </a:p>
          <a:p>
            <a:r>
              <a:rPr lang="en-US" sz="2800" dirty="0"/>
              <a:t>Prerequisite Knowledge:  Discrete Mathematics</a:t>
            </a:r>
          </a:p>
          <a:p>
            <a:r>
              <a:rPr lang="en-US" sz="2800" dirty="0"/>
              <a:t>Year and Semester: 3rd Year, Summer Semester,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56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536121" y="866996"/>
            <a:ext cx="98298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Conducting/Course Policies: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11.	It is expected that the student will also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provide some new knowledge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related to the curriculum and then make the class as a place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knowledge sharing among all participants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, both teacher and students.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536ED-8EF3-42EE-ABEB-74AEA949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3106737"/>
            <a:ext cx="6673850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4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BB23E1-9472-46A0-95D4-8A55F779DB1B}"/>
              </a:ext>
            </a:extLst>
          </p:cNvPr>
          <p:cNvSpPr txBox="1"/>
          <p:nvPr/>
        </p:nvSpPr>
        <p:spPr>
          <a:xfrm>
            <a:off x="403127" y="456967"/>
            <a:ext cx="299447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Conducting/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Course Policies: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12.	Any attempt for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u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nfairmeans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 in the examination is strictly prohibited.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00B52-390E-49EA-8539-2EEDB0A3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074" y="0"/>
            <a:ext cx="703348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7E6C16-E5A1-4AB9-97F6-EB8F6914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4" y="4002313"/>
            <a:ext cx="2708065" cy="2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9B476-284E-40CB-95C7-C4EAD2237B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0ECDC5-CFFF-4EC6-916A-B3AA438A496F}"/>
              </a:ext>
            </a:extLst>
          </p:cNvPr>
          <p:cNvSpPr/>
          <p:nvPr/>
        </p:nvSpPr>
        <p:spPr>
          <a:xfrm>
            <a:off x="2239595" y="2967335"/>
            <a:ext cx="7712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930864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A7148A-9BF6-4633-B29C-92B525D302B8}"/>
              </a:ext>
            </a:extLst>
          </p:cNvPr>
          <p:cNvSpPr txBox="1"/>
          <p:nvPr/>
        </p:nvSpPr>
        <p:spPr>
          <a:xfrm>
            <a:off x="377372" y="185261"/>
            <a:ext cx="5181600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Lab Course Contents/List of Experiments:</a:t>
            </a:r>
          </a:p>
          <a:p>
            <a:endParaRPr lang="en-US" dirty="0"/>
          </a:p>
          <a:p>
            <a:r>
              <a:rPr lang="en-US" sz="2000" dirty="0"/>
              <a:t>1. Installation of MySQL</a:t>
            </a:r>
          </a:p>
          <a:p>
            <a:r>
              <a:rPr lang="en-US" sz="2000" dirty="0"/>
              <a:t>2. Create database and table, Table operation (Alter/Drop </a:t>
            </a:r>
            <a:r>
              <a:rPr lang="en-US" sz="2000" dirty="0" err="1"/>
              <a:t>etc</a:t>
            </a:r>
            <a:r>
              <a:rPr lang="en-US" sz="2000" dirty="0"/>
              <a:t>) </a:t>
            </a:r>
          </a:p>
          <a:p>
            <a:r>
              <a:rPr lang="en-US" sz="2000" dirty="0"/>
              <a:t>3. Create table with integrated constraints (Primary key, Foreign Key) </a:t>
            </a:r>
          </a:p>
          <a:p>
            <a:r>
              <a:rPr lang="en-US" sz="2000" dirty="0"/>
              <a:t>4. Insert/delete/update SQL Query (with condition) </a:t>
            </a:r>
          </a:p>
          <a:p>
            <a:r>
              <a:rPr lang="en-US" sz="2000" dirty="0"/>
              <a:t>5. Join, Select Query with multiple conditions and from multiple Tables/Relations</a:t>
            </a:r>
          </a:p>
          <a:p>
            <a:r>
              <a:rPr lang="en-US" sz="2000" dirty="0"/>
              <a:t>6. String searching and operation</a:t>
            </a:r>
          </a:p>
          <a:p>
            <a:r>
              <a:rPr lang="en-US" sz="2000" dirty="0"/>
              <a:t>7. Trigger </a:t>
            </a:r>
          </a:p>
          <a:p>
            <a:r>
              <a:rPr lang="en-US" sz="2000" dirty="0"/>
              <a:t>8. Authorization granting</a:t>
            </a:r>
          </a:p>
          <a:p>
            <a:r>
              <a:rPr lang="en-US" sz="2000" dirty="0"/>
              <a:t>9. Concurrent processing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62C9B-C43D-419E-B5D1-0A840EF2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808" y="-1"/>
            <a:ext cx="6282192" cy="667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8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9BA0E-3A94-4DE8-9CE8-A3A319543ACC}"/>
              </a:ext>
            </a:extLst>
          </p:cNvPr>
          <p:cNvSpPr txBox="1"/>
          <p:nvPr/>
        </p:nvSpPr>
        <p:spPr>
          <a:xfrm>
            <a:off x="214396" y="316262"/>
            <a:ext cx="588160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 project report must be submitted according to the following format:</a:t>
            </a:r>
          </a:p>
          <a:p>
            <a:r>
              <a:rPr lang="en-US" sz="2400" dirty="0"/>
              <a:t>1. Project Title, Student(s) name and ID with department name &amp; RU logo</a:t>
            </a:r>
          </a:p>
          <a:p>
            <a:r>
              <a:rPr lang="en-US" sz="2400" dirty="0"/>
              <a:t>2. Introduction</a:t>
            </a:r>
          </a:p>
          <a:p>
            <a:r>
              <a:rPr lang="en-US" sz="2400" dirty="0"/>
              <a:t>3.Background, Motivation and Objectives</a:t>
            </a:r>
          </a:p>
          <a:p>
            <a:r>
              <a:rPr lang="en-US" sz="2400" dirty="0"/>
              <a:t>4. Design requirements </a:t>
            </a:r>
          </a:p>
          <a:p>
            <a:r>
              <a:rPr lang="en-US" sz="2400" dirty="0"/>
              <a:t>5.ER diagram, DFD </a:t>
            </a:r>
          </a:p>
          <a:p>
            <a:r>
              <a:rPr lang="en-US" sz="2400" dirty="0"/>
              <a:t>6.Key selection, Table formation</a:t>
            </a:r>
          </a:p>
          <a:p>
            <a:r>
              <a:rPr lang="en-US" sz="2400" dirty="0"/>
              <a:t>7.Introducing Constraint and Integrity </a:t>
            </a:r>
          </a:p>
          <a:p>
            <a:r>
              <a:rPr lang="en-US" sz="2400" dirty="0"/>
              <a:t>8.Normalization</a:t>
            </a:r>
          </a:p>
          <a:p>
            <a:r>
              <a:rPr lang="en-US" sz="2400" dirty="0"/>
              <a:t>9.Ensuring concurrent operations</a:t>
            </a:r>
          </a:p>
          <a:p>
            <a:r>
              <a:rPr lang="en-US" sz="2400" dirty="0"/>
              <a:t>10.implementation by MySQL </a:t>
            </a:r>
          </a:p>
          <a:p>
            <a:r>
              <a:rPr lang="en-US" sz="2400" dirty="0"/>
              <a:t>11.References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EA7BD-D931-4DA2-A3DC-F34638FB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23" y="0"/>
            <a:ext cx="5881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64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2475-BCD9-4BE3-941A-9B70288FD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35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F9472-FDF5-43A1-B7B1-273DE603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9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BFF0-7F38-496E-BC2A-7B27F12B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33272"/>
            <a:ext cx="6676505" cy="782638"/>
          </a:xfrm>
        </p:spPr>
        <p:txBody>
          <a:bodyPr>
            <a:normAutofit/>
          </a:bodyPr>
          <a:lstStyle/>
          <a:p>
            <a:r>
              <a:rPr lang="en-US" sz="4000" dirty="0"/>
              <a:t>Instructor’s details: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C530E-6B86-4B45-BC83-69BB84325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A1DC7-3641-41C0-8E56-927C3351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446102"/>
            <a:ext cx="8588433" cy="2249625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Name: Dr. Shamim Ahmad</a:t>
            </a:r>
          </a:p>
          <a:p>
            <a:r>
              <a:rPr lang="en-US" sz="2800" dirty="0"/>
              <a:t>Designation: Professor</a:t>
            </a:r>
          </a:p>
          <a:p>
            <a:r>
              <a:rPr lang="en-US" sz="2800" dirty="0"/>
              <a:t>Web: www.ru.ac.bd/cse</a:t>
            </a:r>
          </a:p>
          <a:p>
            <a:r>
              <a:rPr lang="en-US" sz="2800" dirty="0"/>
              <a:t>Office Room: First Floor, East Block</a:t>
            </a:r>
          </a:p>
          <a:p>
            <a:r>
              <a:rPr lang="en-US" sz="2800" dirty="0"/>
              <a:t>Email: </a:t>
            </a:r>
            <a:r>
              <a:rPr lang="en-US" sz="2800" dirty="0">
                <a:hlinkClick r:id="rId2"/>
              </a:rPr>
              <a:t>shamim_cst@yahoo.com</a:t>
            </a:r>
            <a:endParaRPr lang="en-US" sz="2800" dirty="0"/>
          </a:p>
          <a:p>
            <a:r>
              <a:rPr lang="en-US" sz="2800" dirty="0"/>
              <a:t>Cell phone: 01713140107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7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C530E-6B86-4B45-BC83-69BB84325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EB9E6-FCF9-434D-A0BA-9B657FE8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89" y="2209561"/>
            <a:ext cx="3975373" cy="3975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529C2F-A926-46C7-A5A7-CA7E3412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72" y="697366"/>
            <a:ext cx="5370286" cy="50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CC881-FA68-4F6D-8609-53B74C342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553CF-A894-4F10-B2FA-BAD12094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242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C4152-C807-4EBD-92B7-4710FAE553F9}"/>
              </a:ext>
            </a:extLst>
          </p:cNvPr>
          <p:cNvSpPr txBox="1"/>
          <p:nvPr/>
        </p:nvSpPr>
        <p:spPr>
          <a:xfrm>
            <a:off x="7452310" y="261257"/>
            <a:ext cx="40034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Shamim Ahmad’s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Profile Page </a:t>
            </a:r>
          </a:p>
          <a:p>
            <a:r>
              <a:rPr lang="en-US" sz="3600" dirty="0">
                <a:solidFill>
                  <a:schemeClr val="bg1"/>
                </a:solidFill>
              </a:rPr>
              <a:t>at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Rajshahi</a:t>
            </a:r>
            <a:r>
              <a:rPr lang="en-US" sz="3600" dirty="0">
                <a:solidFill>
                  <a:schemeClr val="bg1"/>
                </a:solidFill>
              </a:rPr>
              <a:t> University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www.ru.ac.bd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F4448-DEBE-4DF1-844C-BD05BABD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574" y="3874539"/>
            <a:ext cx="2722204" cy="27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C530E-6B86-4B45-BC83-69BB84325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pic>
        <p:nvPicPr>
          <p:cNvPr id="1026" name="Picture 2" descr="Zoom Unveils Slew of New Features at Zoomtopia 2020 - eWEEK">
            <a:extLst>
              <a:ext uri="{FF2B5EF4-FFF2-40B4-BE49-F238E27FC236}">
                <a16:creationId xmlns:a16="http://schemas.microsoft.com/office/drawing/2014/main" id="{5A35EFF6-5113-4368-957C-969232DD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8D1EB-183A-44DF-8E41-8F06D38AC45A}"/>
              </a:ext>
            </a:extLst>
          </p:cNvPr>
          <p:cNvSpPr txBox="1"/>
          <p:nvPr/>
        </p:nvSpPr>
        <p:spPr>
          <a:xfrm>
            <a:off x="4081712" y="6105887"/>
            <a:ext cx="6115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dirty="0"/>
              <a:t>Zoom (PMI 427 888 6753)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161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974906-2532-4EB7-9257-433082206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DD037-F02D-4960-95F4-5E653F8DA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60835" cy="5941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4A9C7F-AB8A-4C8A-AF01-05C072CA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722" y="5941360"/>
            <a:ext cx="12343722" cy="680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5D1AF-1201-4798-B98E-92303AF8F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88" y="1601031"/>
            <a:ext cx="2922958" cy="29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5D1F56D-9A56-4CD7-9FE4-F9EDF221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745" cy="3247818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5049DBD-D034-4D0C-A5B0-F98801A22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844346"/>
              </p:ext>
            </p:extLst>
          </p:nvPr>
        </p:nvGraphicFramePr>
        <p:xfrm>
          <a:off x="298857" y="3610183"/>
          <a:ext cx="11629131" cy="2722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116178" imgH="1432076" progId="Word.Document.12">
                  <p:embed/>
                </p:oleObj>
              </mc:Choice>
              <mc:Fallback>
                <p:oleObj name="Document" r:id="rId3" imgW="6116178" imgH="143207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857" y="3610183"/>
                        <a:ext cx="11629131" cy="2722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03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7E0A197365045BAADC1BA69E208F6" ma:contentTypeVersion="7" ma:contentTypeDescription="Create a new document." ma:contentTypeScope="" ma:versionID="50e3b56ed0b5328d7e479d584526dd68">
  <xsd:schema xmlns:xsd="http://www.w3.org/2001/XMLSchema" xmlns:xs="http://www.w3.org/2001/XMLSchema" xmlns:p="http://schemas.microsoft.com/office/2006/metadata/properties" xmlns:ns2="ddefad68-299a-45a1-aeb7-e6ae0d2d3333" targetNamespace="http://schemas.microsoft.com/office/2006/metadata/properties" ma:root="true" ma:fieldsID="673c24554e710447af16be272b637f7f" ns2:_="">
    <xsd:import namespace="ddefad68-299a-45a1-aeb7-e6ae0d2d33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fad68-299a-45a1-aeb7-e6ae0d2d33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484BB38-C636-4953-A34F-76799EB445A4}"/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653</TotalTime>
  <Words>1198</Words>
  <Application>Microsoft Office PowerPoint</Application>
  <PresentationFormat>Widescreen</PresentationFormat>
  <Paragraphs>259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Calibri</vt:lpstr>
      <vt:lpstr>Helvetica</vt:lpstr>
      <vt:lpstr>Lucida Grande</vt:lpstr>
      <vt:lpstr>Monotype Sorts</vt:lpstr>
      <vt:lpstr>Symbol</vt:lpstr>
      <vt:lpstr>Times New Roman</vt:lpstr>
      <vt:lpstr>Verdana</vt:lpstr>
      <vt:lpstr>Webdings</vt:lpstr>
      <vt:lpstr>Wingdings</vt:lpstr>
      <vt:lpstr>Office Theme</vt:lpstr>
      <vt:lpstr>5_db-5-grey</vt:lpstr>
      <vt:lpstr>Clip</vt:lpstr>
      <vt:lpstr>Document</vt:lpstr>
      <vt:lpstr>Microsoft Word Document</vt:lpstr>
      <vt:lpstr>PowerPoint Presentation</vt:lpstr>
      <vt:lpstr>Database Management Systems</vt:lpstr>
      <vt:lpstr>Overview </vt:lpstr>
      <vt:lpstr>Instructor’s details: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</dc:title>
  <dc:creator>Shamim</dc:creator>
  <cp:lastModifiedBy>CSE Head</cp:lastModifiedBy>
  <cp:revision>78</cp:revision>
  <dcterms:created xsi:type="dcterms:W3CDTF">2022-05-23T02:59:16Z</dcterms:created>
  <dcterms:modified xsi:type="dcterms:W3CDTF">2025-07-31T18:19:49Z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0x010100FB07E0A197365045BAADC1BA69E208F6</vt:lpwstr>
  </property>
</Properties>
</file>